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79" r:id="rId4"/>
    <p:sldId id="262" r:id="rId5"/>
    <p:sldId id="286" r:id="rId6"/>
    <p:sldId id="287" r:id="rId7"/>
    <p:sldId id="285" r:id="rId8"/>
    <p:sldId id="280" r:id="rId9"/>
    <p:sldId id="281" r:id="rId10"/>
    <p:sldId id="283" r:id="rId11"/>
    <p:sldId id="284" r:id="rId12"/>
    <p:sldId id="260" r:id="rId13"/>
    <p:sldId id="267" r:id="rId14"/>
    <p:sldId id="277" r:id="rId15"/>
    <p:sldId id="278" r:id="rId16"/>
  </p:sldIdLst>
  <p:sldSz cx="18288000" cy="10287000"/>
  <p:notesSz cx="6858000" cy="9144000"/>
  <p:embeddedFontLst>
    <p:embeddedFont>
      <p:font typeface="Bahnschrift Condensed" panose="020B0502040204020203" pitchFamily="3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ranklin Gothic Book" panose="020B0503020102020204" pitchFamily="34" charset="0"/>
      <p:regular r:id="rId24"/>
      <p:italic r:id="rId25"/>
    </p:embeddedFont>
    <p:embeddedFont>
      <p:font typeface="Franklin Gothic Medium Cond" panose="020B0606030402020204" pitchFamily="34" charset="0"/>
      <p:regular r:id="rId26"/>
    </p:embeddedFont>
    <p:embeddedFont>
      <p:font typeface="Open Sans Extra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0066FF"/>
    <a:srgbClr val="0099FF"/>
    <a:srgbClr val="33CCFF"/>
    <a:srgbClr val="66CCFF"/>
    <a:srgbClr val="1A1EC8"/>
    <a:srgbClr val="425BD6"/>
    <a:srgbClr val="336699"/>
    <a:srgbClr val="33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34" autoAdjust="0"/>
  </p:normalViewPr>
  <p:slideViewPr>
    <p:cSldViewPr>
      <p:cViewPr varScale="1">
        <p:scale>
          <a:sx n="68" d="100"/>
          <a:sy n="68" d="100"/>
        </p:scale>
        <p:origin x="133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gif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18/10/2024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520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54181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92669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rive.google.com/file/d/1IqiM-W2G72sfWFewTTZr1F4znH_WYRMC/view?usp=sharing" TargetMode="Externa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16595" y="-35298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63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85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SOP PENANGANAN MASALAH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PREVENTIF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11798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MONITORING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8848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SEMENTARA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PERMANEN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KOREKTIF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HELP DESK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ON SITE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ENGINEERING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2359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DEVELOPMENT 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SELF QA (quality assurance)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TESTING QA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PRODUKSI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DAN TESTING PASIEN TEST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u="none" strike="noStrike" spc="-33" dirty="0">
                  <a:solidFill>
                    <a:schemeClr val="bg1"/>
                  </a:solidFill>
                  <a:latin typeface="+mj-lt"/>
                </a:rPr>
                <a:t>ATAU PENDAMPINGAN LAPANGAN</a:t>
              </a: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PRODUKSI</a:t>
                </a: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JADWAL KERJA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494063" y="419100"/>
            <a:ext cx="3918258" cy="9417746"/>
            <a:chOff x="91440" y="1392047"/>
            <a:chExt cx="3922212" cy="7665151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91440" y="3871829"/>
              <a:ext cx="3922212" cy="5185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STRUKTUR LOGIKA PROGRAM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Persiapan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Server &amp;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konfigurasinya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mencakup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pembuatan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ujicoba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produksi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interface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gui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pola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SIMRSGOS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penyimpanan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pengolahan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menyempurnakan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 TRANSMEDIK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Logika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alur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SEPTEMBER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680A022-7731-4E51-AE10-001E61B3BD94}"/>
              </a:ext>
            </a:extLst>
          </p:cNvPr>
          <p:cNvGrpSpPr/>
          <p:nvPr/>
        </p:nvGrpSpPr>
        <p:grpSpPr>
          <a:xfrm>
            <a:off x="9108944" y="2704288"/>
            <a:ext cx="4149856" cy="2439212"/>
            <a:chOff x="4033012" y="2816677"/>
            <a:chExt cx="3922213" cy="1934850"/>
          </a:xfrm>
        </p:grpSpPr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4033012" y="3506430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FARMASI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 – 7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3640835" y="1262447"/>
            <a:ext cx="4149855" cy="8368007"/>
            <a:chOff x="13335000" y="3713396"/>
            <a:chExt cx="4149855" cy="8368007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35000" y="4971764"/>
              <a:ext cx="4149855" cy="71096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7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Farmasi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Ruang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Operasi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Konsul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CPPT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Order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Input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Bridging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Admission</a:t>
              </a: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20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MODUL SIAP PAKAI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A736111-0223-FB2D-3255-C8B2645B03A5}"/>
              </a:ext>
            </a:extLst>
          </p:cNvPr>
          <p:cNvSpPr txBox="1"/>
          <p:nvPr/>
        </p:nvSpPr>
        <p:spPr>
          <a:xfrm>
            <a:off x="473705" y="2992056"/>
            <a:ext cx="3918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rPr>
              <a:t>Status : 90%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4572000" y="2130924"/>
            <a:ext cx="4223849" cy="3894491"/>
            <a:chOff x="3963078" y="2816677"/>
            <a:chExt cx="3992147" cy="3089217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2416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Tampilan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(GUI),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sesuai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modul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EMR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CRUD (create, read, update, delete)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Cetakan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Aplikasi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 – 5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F41FB0-49F6-9F94-C606-BD1E1EDB6624}"/>
              </a:ext>
            </a:extLst>
          </p:cNvPr>
          <p:cNvGrpSpPr/>
          <p:nvPr/>
        </p:nvGrpSpPr>
        <p:grpSpPr>
          <a:xfrm>
            <a:off x="9108944" y="5703345"/>
            <a:ext cx="4149856" cy="2761181"/>
            <a:chOff x="4033012" y="2816677"/>
            <a:chExt cx="3922213" cy="2190244"/>
          </a:xfrm>
        </p:grpSpPr>
        <p:sp>
          <p:nvSpPr>
            <p:cNvPr id="20" name="Cube 19">
              <a:extLst>
                <a:ext uri="{FF2B5EF4-FFF2-40B4-BE49-F238E27FC236}">
                  <a16:creationId xmlns:a16="http://schemas.microsoft.com/office/drawing/2014/main" id="{FA5409AD-32D3-A566-40F4-02058963CA3C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67FB201-D7FB-DD7D-4E64-E49FAD90FF4D}"/>
                </a:ext>
              </a:extLst>
            </p:cNvPr>
            <p:cNvSpPr txBox="1"/>
            <p:nvPr/>
          </p:nvSpPr>
          <p:spPr>
            <a:xfrm>
              <a:off x="4033012" y="3468860"/>
              <a:ext cx="3922212" cy="1538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DOKTER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diluar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CPPT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Catatan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Medis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1EF5B1-8AD9-5394-7C84-7F768026B2F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 – 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D8D71F9-6BAA-81DD-3F04-710613B489D9}"/>
              </a:ext>
            </a:extLst>
          </p:cNvPr>
          <p:cNvGrpSpPr/>
          <p:nvPr/>
        </p:nvGrpSpPr>
        <p:grpSpPr>
          <a:xfrm>
            <a:off x="4650288" y="6494613"/>
            <a:ext cx="4149855" cy="2458886"/>
            <a:chOff x="4033013" y="2816677"/>
            <a:chExt cx="3922212" cy="1950456"/>
          </a:xfrm>
        </p:grpSpPr>
        <p:sp>
          <p:nvSpPr>
            <p:cNvPr id="27" name="Cube 26">
              <a:extLst>
                <a:ext uri="{FF2B5EF4-FFF2-40B4-BE49-F238E27FC236}">
                  <a16:creationId xmlns:a16="http://schemas.microsoft.com/office/drawing/2014/main" id="{77D8E1F4-FEF1-BE54-2010-DA08F288418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1D4872-427A-5E6F-5CAA-6F462CB94D00}"/>
                </a:ext>
              </a:extLst>
            </p:cNvPr>
            <p:cNvSpPr txBox="1"/>
            <p:nvPr/>
          </p:nvSpPr>
          <p:spPr>
            <a:xfrm>
              <a:off x="4033013" y="3522036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3,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Modul yang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ditest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EAB42A-F32B-4D1D-D2F0-AE6C182E394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6 – 20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5003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STRATEGI IMPLEMENTASI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838200" y="2345357"/>
            <a:ext cx="3985509" cy="4834292"/>
            <a:chOff x="91440" y="1392047"/>
            <a:chExt cx="3989531" cy="3934655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158759" y="3447945"/>
              <a:ext cx="3922212" cy="187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FARMASI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 Input, Depo Teratai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Bougenville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7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SEMUA DEPO &amp; GUDANG,                   9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7-18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1401817" y="1172915"/>
            <a:ext cx="4202044" cy="8999226"/>
            <a:chOff x="13335000" y="3713396"/>
            <a:chExt cx="4202044" cy="8999226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87189" y="4494988"/>
              <a:ext cx="4149855" cy="8217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23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Patologi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24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Laboratorium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Radiologi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Griya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Husada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4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Inap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Darurat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Jalan</a:t>
              </a: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TAHAPAN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5821239" y="2813266"/>
            <a:ext cx="4223849" cy="2786496"/>
            <a:chOff x="3963078" y="2816677"/>
            <a:chExt cx="3992147" cy="2210325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538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RUANG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 ORDER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PENJADWALAN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REALISASI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969D56E-104E-9031-33C9-C0C67B51988C}"/>
              </a:ext>
            </a:extLst>
          </p:cNvPr>
          <p:cNvGrpSpPr/>
          <p:nvPr/>
        </p:nvGrpSpPr>
        <p:grpSpPr>
          <a:xfrm>
            <a:off x="5788779" y="6329538"/>
            <a:ext cx="4223849" cy="2417164"/>
            <a:chOff x="3963078" y="2816677"/>
            <a:chExt cx="3992147" cy="1917361"/>
          </a:xfrm>
        </p:grpSpPr>
        <p:sp>
          <p:nvSpPr>
            <p:cNvPr id="16" name="Cube 15">
              <a:extLst>
                <a:ext uri="{FF2B5EF4-FFF2-40B4-BE49-F238E27FC236}">
                  <a16:creationId xmlns:a16="http://schemas.microsoft.com/office/drawing/2014/main" id="{5A332C67-AF11-F94A-E0AA-50E4C2443DB3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E14A499-F18A-3645-2A8C-B527253182A5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245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FOC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RESERVASI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hingga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PENDAFTARAN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81F4054-E440-E9BD-AC02-C53ABED7EAA4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995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PROYEKSI PENGGUNAAN APLIKASI</a:t>
            </a:r>
          </a:p>
        </p:txBody>
      </p: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611000-0960-E38F-780C-BB059A78E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1177710"/>
            <a:ext cx="9391015" cy="873270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DEF71A-3266-C3CA-F439-4587242C608E}"/>
              </a:ext>
            </a:extLst>
          </p:cNvPr>
          <p:cNvSpPr txBox="1">
            <a:spLocks/>
          </p:cNvSpPr>
          <p:nvPr/>
        </p:nvSpPr>
        <p:spPr>
          <a:xfrm>
            <a:off x="1313815" y="1181100"/>
            <a:ext cx="6458585" cy="8732703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LOKUS :</a:t>
            </a: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Farmasi</a:t>
            </a: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Sentral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FOC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PENUNJANG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LABORATORIUM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BOUGENVILLE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KHEMO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CANCER CENTER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GRIYA HUSADA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JALAN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INAP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DARURAT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MCU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CATATAN :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Tulisan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kuning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masih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dipikirkan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polanya</a:t>
            </a:r>
            <a:endParaRPr lang="en-US" sz="24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921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09600" y="419100"/>
            <a:ext cx="17068800" cy="9372600"/>
          </a:xfrm>
          <a:prstGeom prst="rect">
            <a:avLst/>
          </a:prstGeom>
          <a:solidFill>
            <a:srgbClr val="000000">
              <a:alpha val="69804"/>
            </a:srgb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ct val="150000"/>
              </a:lnSpc>
              <a:buNone/>
            </a:pP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Tujuan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</a:p>
          <a:p>
            <a:pPr marL="0" lvl="1" indent="0" algn="just">
              <a:lnSpc>
                <a:spcPct val="150000"/>
              </a:lnSpc>
              <a:buNone/>
            </a:pP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Pengumpulan</a:t>
            </a:r>
            <a:r>
              <a:rPr lang="en-US" sz="48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bahan</a:t>
            </a:r>
            <a:r>
              <a:rPr lang="en-US" sz="48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</a:t>
            </a:r>
            <a:r>
              <a:rPr lang="en-US" sz="48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rangka</a:t>
            </a:r>
            <a:r>
              <a:rPr lang="en-US" sz="48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akselerasi</a:t>
            </a:r>
            <a:r>
              <a:rPr lang="en-US" sz="48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dev &amp; </a:t>
            </a:r>
            <a:r>
              <a:rPr lang="en-US" sz="4800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implentasi</a:t>
            </a:r>
            <a:endParaRPr lang="en-US" sz="48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 indent="0" algn="just">
              <a:lnSpc>
                <a:spcPct val="150000"/>
              </a:lnSpc>
              <a:buNone/>
            </a:pP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Konsep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Pengembangan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Mudah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tracing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dapat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terus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dikembangkan</a:t>
            </a:r>
            <a:endParaRPr lang="id-ID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Monitoring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potensi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preventif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Implementasi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bertahap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mengurangi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dead-lock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endParaRPr lang="en-US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Produk</a:t>
            </a:r>
            <a:r>
              <a:rPr lang="en-US" sz="4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in-house RS </a:t>
            </a:r>
            <a:r>
              <a:rPr lang="en-US" sz="4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Fatmawati</a:t>
            </a:r>
            <a:endParaRPr lang="en-US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endParaRPr lang="en-US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endParaRPr lang="id-ID" sz="4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A</a:t>
            </a:r>
            <a:endParaRPr lang="en-ID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ARSITEKTUR PROGRAM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STRUKTUR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TAMPILAN (GUI)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PENGHUBUNG (MIDDLEWARE)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 BISNIS TERPUSAT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SUMBER DATA (dan CONSTRAINT)</a:t>
              </a:r>
              <a:endParaRPr lang="zh-CN" altLang="en-US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 Input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untuk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kemudahan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user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salah input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Mengikuti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sudah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mapan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familiar,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yaitu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simrsgos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beberapa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pengembangan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76914" cy="867963"/>
              <a:chOff x="0" y="-35100"/>
              <a:chExt cx="103043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1714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TAMPILAN (GUI)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BISNIS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Aturan-aturan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diterapkan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,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terus-menerus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kecurangan</a:t>
              </a: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Tindakan filter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KSM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 Tindakan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Jenis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pasiennya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(FOC, BP, JKN)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14747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Membuat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batas-batas data, agar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terjaga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konsistensinya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Kode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Katalog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harus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diisi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unik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SUMBER DATA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922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Round Same Side Corner Rectangle 55">
            <a:extLst>
              <a:ext uri="{FF2B5EF4-FFF2-40B4-BE49-F238E27FC236}">
                <a16:creationId xmlns:a16="http://schemas.microsoft.com/office/drawing/2014/main" id="{0D073118-E8EC-0C7D-9D9B-70774D724E39}"/>
              </a:ext>
            </a:extLst>
          </p:cNvPr>
          <p:cNvSpPr/>
          <p:nvPr/>
        </p:nvSpPr>
        <p:spPr>
          <a:xfrm rot="5400000">
            <a:off x="-661712" y="747988"/>
            <a:ext cx="4172374" cy="32470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9" name="TextBox 5">
            <a:extLst>
              <a:ext uri="{FF2B5EF4-FFF2-40B4-BE49-F238E27FC236}">
                <a16:creationId xmlns:a16="http://schemas.microsoft.com/office/drawing/2014/main" id="{453233A6-A025-FA70-42A6-9F26E808E881}"/>
              </a:ext>
            </a:extLst>
          </p:cNvPr>
          <p:cNvSpPr txBox="1"/>
          <p:nvPr/>
        </p:nvSpPr>
        <p:spPr>
          <a:xfrm>
            <a:off x="142612" y="782198"/>
            <a:ext cx="2563725" cy="3178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MODUL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EMR</a:t>
            </a:r>
            <a:endParaRPr lang="en-US" sz="4400" b="1" u="none" strike="noStrik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&amp;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LOKUS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E5B09-561F-9AB6-B54D-6CE0AA38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50" y="285325"/>
            <a:ext cx="14278950" cy="9704914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5248D164-F482-F4EF-2E9F-2EAF25E66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" y="9701667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09600" y="2114549"/>
            <a:ext cx="16535400" cy="7179256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1"/>
                </a:solidFill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https://drive.google.com/file/d/1IqiM-W2G72sfWFewTTZr1F4znH_WYRMC/view?usp=sharing</a:t>
            </a:r>
            <a:endParaRPr lang="en-US" sz="3200" dirty="0">
              <a:solidFill>
                <a:schemeClr val="bg1"/>
              </a:solidFill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 indent="0" algn="just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HIGHLIGHT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nn-NO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Melakukan autentifikasi rekam medik elektronik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nn-NO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OK : Dalam kondisi tertentu dimana DPJP melakukan lebih dari satu tindakan dalam satu waktu, sistem membutuhkan autentifikasi kepala instalasi bedah sentral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Sebagaimana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disebut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pada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poin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3,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hal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terdapat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pelayanan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yang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tidak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dilakukan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oleh DPJP,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maka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insentif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kinerja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tidak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dapat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dibayarkan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id-ID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0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REFERENSI FINGER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7417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09600" y="2114549"/>
            <a:ext cx="16535400" cy="7179256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just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HIGHLIGHT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nn-NO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Mengganti TANDA TANGAN BASAH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nn-NO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konsekuensi kasus hukum</a:t>
            </a: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nn-NO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SIMRS mengikuti arahan, keputusan untung rugi penggunaan di BYM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E-SIGN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524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93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733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985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629</Words>
  <Application>Microsoft Office PowerPoint</Application>
  <PresentationFormat>Custom</PresentationFormat>
  <Paragraphs>185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Franklin Gothic Medium Cond</vt:lpstr>
      <vt:lpstr>Open Sans Extra Bold</vt:lpstr>
      <vt:lpstr>Bahnschrift Condensed</vt:lpstr>
      <vt:lpstr>Franklin Gothic Book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102</cp:revision>
  <dcterms:created xsi:type="dcterms:W3CDTF">2006-08-16T00:00:00Z</dcterms:created>
  <dcterms:modified xsi:type="dcterms:W3CDTF">2024-10-18T04:40:33Z</dcterms:modified>
  <dc:identifier>DAF27wZCZa4</dc:identifier>
</cp:coreProperties>
</file>

<file path=docProps/thumbnail.jpeg>
</file>